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>
        <p:scale>
          <a:sx n="24" d="100"/>
          <a:sy n="24" d="100"/>
        </p:scale>
        <p:origin x="2019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1797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3632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714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9160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177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2926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0268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740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861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430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199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028FB-BDAB-40B7-BEE2-5D2C375717B5}" type="datetimeFigureOut">
              <a:rPr kumimoji="1" lang="ja-JP" altLang="en-US" smtClean="0"/>
              <a:t>2022/11/7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30CA94-A4D6-4250-BC05-AA5604A538C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3559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kumimoji="1"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kumimoji="1"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kumimoji="1"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241C937-8C81-01BA-A349-54345FE14CDA}"/>
              </a:ext>
            </a:extLst>
          </p:cNvPr>
          <p:cNvSpPr txBox="1"/>
          <p:nvPr/>
        </p:nvSpPr>
        <p:spPr>
          <a:xfrm>
            <a:off x="0" y="0"/>
            <a:ext cx="21383625" cy="247760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endParaRPr kumimoji="1" lang="en-US" altLang="ja-JP" sz="2000" dirty="0">
              <a:solidFill>
                <a:schemeClr val="bg1"/>
              </a:solidFill>
            </a:endParaRPr>
          </a:p>
          <a:p>
            <a:pPr algn="ctr"/>
            <a:r>
              <a:rPr kumimoji="1" lang="en-US" altLang="ja-JP" sz="5500" dirty="0">
                <a:solidFill>
                  <a:schemeClr val="bg1"/>
                </a:solidFill>
              </a:rPr>
              <a:t>2-058: </a:t>
            </a:r>
            <a:r>
              <a:rPr kumimoji="1" lang="ja-JP" altLang="en-US" sz="5500" dirty="0">
                <a:solidFill>
                  <a:schemeClr val="bg1"/>
                </a:solidFill>
              </a:rPr>
              <a:t>モデルベースメタ強化学習のための重み付きモデル推定</a:t>
            </a:r>
            <a:endParaRPr kumimoji="1" lang="en-US" altLang="ja-JP" sz="5500" dirty="0">
              <a:solidFill>
                <a:schemeClr val="bg1"/>
              </a:solidFill>
            </a:endParaRPr>
          </a:p>
          <a:p>
            <a:pPr algn="ctr"/>
            <a:endParaRPr kumimoji="1" lang="en-US" altLang="ja-JP" sz="2000" dirty="0">
              <a:solidFill>
                <a:schemeClr val="bg1"/>
              </a:solidFill>
            </a:endParaRPr>
          </a:p>
          <a:p>
            <a:pPr algn="ctr"/>
            <a:r>
              <a:rPr kumimoji="1" lang="ja-JP" altLang="en-US" sz="4000" dirty="0">
                <a:solidFill>
                  <a:schemeClr val="bg1"/>
                </a:solidFill>
              </a:rPr>
              <a:t>菱沼徹　泉田啓　（京都大学）</a:t>
            </a:r>
            <a:endParaRPr kumimoji="1" lang="en-US" altLang="ja-JP" sz="4000" dirty="0">
              <a:solidFill>
                <a:schemeClr val="bg1"/>
              </a:solidFill>
            </a:endParaRPr>
          </a:p>
          <a:p>
            <a:pPr algn="ctr"/>
            <a:endParaRPr kumimoji="1" lang="ja-JP" altLang="en-US" sz="2000" dirty="0">
              <a:solidFill>
                <a:schemeClr val="bg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B67FAB9-52FD-7FB5-0E80-0306793770D0}"/>
              </a:ext>
            </a:extLst>
          </p:cNvPr>
          <p:cNvSpPr txBox="1"/>
          <p:nvPr/>
        </p:nvSpPr>
        <p:spPr>
          <a:xfrm>
            <a:off x="298176" y="2822712"/>
            <a:ext cx="2027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u="sng" dirty="0"/>
              <a:t>1. </a:t>
            </a:r>
            <a:r>
              <a:rPr kumimoji="1" lang="ja-JP" altLang="en-US" sz="4000" u="sng" dirty="0"/>
              <a:t>設定</a:t>
            </a:r>
            <a:endParaRPr kumimoji="1" lang="en-US" altLang="ja-JP" sz="4000" u="sng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ECE16D6-EAF6-4A29-314B-16B68AA176DB}"/>
              </a:ext>
            </a:extLst>
          </p:cNvPr>
          <p:cNvSpPr txBox="1"/>
          <p:nvPr/>
        </p:nvSpPr>
        <p:spPr>
          <a:xfrm>
            <a:off x="298178" y="15697196"/>
            <a:ext cx="121853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u="sng" dirty="0"/>
              <a:t>3. </a:t>
            </a:r>
            <a:r>
              <a:rPr kumimoji="1" lang="ja-JP" altLang="en-US" sz="4000" u="sng" dirty="0"/>
              <a:t>数値実験（うまくいった例）</a:t>
            </a:r>
            <a:endParaRPr kumimoji="1" lang="en-US" altLang="ja-JP" sz="4000" u="sng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85599E4-F15E-85EF-0BD5-80EF4AFFA9CB}"/>
              </a:ext>
            </a:extLst>
          </p:cNvPr>
          <p:cNvSpPr txBox="1"/>
          <p:nvPr/>
        </p:nvSpPr>
        <p:spPr>
          <a:xfrm>
            <a:off x="298178" y="26776019"/>
            <a:ext cx="156243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u="sng" dirty="0"/>
              <a:t>4. </a:t>
            </a:r>
            <a:r>
              <a:rPr kumimoji="1" lang="ja-JP" altLang="en-US" sz="4000" u="sng" dirty="0"/>
              <a:t>今後改善したい点、知りたい点（議論して頂けると嬉しいです）</a:t>
            </a:r>
            <a:endParaRPr kumimoji="1" lang="en-US" altLang="ja-JP" sz="4000" u="sng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F591EAB-A7E2-BD9C-CD1C-E9BDF5134E2E}"/>
              </a:ext>
            </a:extLst>
          </p:cNvPr>
          <p:cNvSpPr txBox="1"/>
          <p:nvPr/>
        </p:nvSpPr>
        <p:spPr>
          <a:xfrm>
            <a:off x="298177" y="5678917"/>
            <a:ext cx="20275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000" u="sng" dirty="0"/>
              <a:t>2. </a:t>
            </a:r>
            <a:r>
              <a:rPr kumimoji="1" lang="ja-JP" altLang="en-US" sz="4000" u="sng" dirty="0"/>
              <a:t>手法</a:t>
            </a:r>
            <a:endParaRPr kumimoji="1" lang="en-US" altLang="ja-JP" sz="4000" u="sng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1E484ED1-3B2F-7D35-33A7-21B7C7A88385}"/>
              </a:ext>
            </a:extLst>
          </p:cNvPr>
          <p:cNvCxnSpPr>
            <a:cxnSpLocks/>
          </p:cNvCxnSpPr>
          <p:nvPr/>
        </p:nvCxnSpPr>
        <p:spPr>
          <a:xfrm>
            <a:off x="337933" y="5387007"/>
            <a:ext cx="20792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DB6FA75B-2242-15C3-FA04-4C6D7CFD2C31}"/>
              </a:ext>
            </a:extLst>
          </p:cNvPr>
          <p:cNvCxnSpPr>
            <a:cxnSpLocks/>
          </p:cNvCxnSpPr>
          <p:nvPr/>
        </p:nvCxnSpPr>
        <p:spPr>
          <a:xfrm>
            <a:off x="337932" y="15432156"/>
            <a:ext cx="207926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9D5D1C0-61C3-A461-B48C-F6F3F941A48E}"/>
              </a:ext>
            </a:extLst>
          </p:cNvPr>
          <p:cNvCxnSpPr>
            <a:cxnSpLocks/>
          </p:cNvCxnSpPr>
          <p:nvPr/>
        </p:nvCxnSpPr>
        <p:spPr>
          <a:xfrm>
            <a:off x="355119" y="26457968"/>
            <a:ext cx="207754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BC25C3D-52D7-826F-FDD3-B3D2D6D6EB68}"/>
              </a:ext>
            </a:extLst>
          </p:cNvPr>
          <p:cNvSpPr txBox="1"/>
          <p:nvPr/>
        </p:nvSpPr>
        <p:spPr>
          <a:xfrm>
            <a:off x="573781" y="3594092"/>
            <a:ext cx="2011680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メタ</a:t>
            </a:r>
            <a:r>
              <a:rPr kumimoji="1" lang="en-US" altLang="ja-JP" sz="3000" dirty="0"/>
              <a:t>RL</a:t>
            </a:r>
            <a:r>
              <a:rPr kumimoji="1" lang="ja-JP" altLang="en-US" sz="3000" dirty="0"/>
              <a:t>（エピソード毎に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が変動する状況）、かつ、オフライン</a:t>
            </a:r>
            <a:r>
              <a:rPr kumimoji="1" lang="en-US" altLang="ja-JP" sz="3000" dirty="0"/>
              <a:t>RL</a:t>
            </a:r>
            <a:r>
              <a:rPr kumimoji="1" lang="ja-JP" altLang="en-US" sz="3000" dirty="0"/>
              <a:t>設定（事前収集データのみ利用可能な状況）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変動する実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を潜在変数を持つ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モデルとして推定する、というモデルベース手法を議論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今回（</a:t>
            </a:r>
            <a:r>
              <a:rPr kumimoji="1" lang="en-US" altLang="ja-JP" sz="3000" dirty="0"/>
              <a:t>IBIS2022</a:t>
            </a:r>
            <a:r>
              <a:rPr kumimoji="1" lang="ja-JP" altLang="en-US" sz="3000" dirty="0"/>
              <a:t>）は、簡単のため、所与のターゲット方策挙動の予測ができるかという方差評価問題を扱う</a:t>
            </a:r>
            <a:endParaRPr kumimoji="1" lang="en-US" altLang="ja-JP" sz="3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92803164-0F28-B7D9-7F8D-7D4D02A1FA6C}"/>
                  </a:ext>
                </a:extLst>
              </p:cNvPr>
              <p:cNvSpPr txBox="1"/>
              <p:nvPr/>
            </p:nvSpPr>
            <p:spPr>
              <a:xfrm>
                <a:off x="587035" y="6628846"/>
                <a:ext cx="20543558" cy="87098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/>
                  <a:t>通常の</a:t>
                </a:r>
                <a:r>
                  <a:rPr kumimoji="1" lang="en-US" altLang="ja-JP" sz="3000" dirty="0"/>
                  <a:t>VAE</a:t>
                </a:r>
                <a:r>
                  <a:rPr kumimoji="1" lang="ja-JP" altLang="en-US" sz="3000" dirty="0"/>
                  <a:t>の損失関数</a:t>
                </a:r>
                <a:r>
                  <a:rPr kumimoji="1" lang="en-US" altLang="ja-JP" sz="3000" dirty="0"/>
                  <a:t>[1]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ja-JP" sz="3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ja-JP" sz="30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p>
                                <m:sSup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d>
                      <m:r>
                        <a:rPr kumimoji="1" lang="en-US" altLang="ja-JP" sz="3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kumimoji="1" lang="en-US" altLang="ja-JP" sz="3000" i="0">
                          <a:latin typeface="Cambria Math" panose="02040503050406030204" pitchFamily="18" charset="0"/>
                        </a:rPr>
                        <m:t>K</m:t>
                      </m:r>
                      <m:r>
                        <m:rPr>
                          <m:sty m:val="p"/>
                        </m:rPr>
                        <a:rPr kumimoji="1" lang="en-US" altLang="ja-JP" sz="3000" b="0" i="0" smtClean="0">
                          <a:latin typeface="Cambria Math" panose="02040503050406030204" pitchFamily="18" charset="0"/>
                        </a:rPr>
                        <m:t>L</m:t>
                      </m:r>
                      <m:r>
                        <a:rPr kumimoji="1" lang="en-US" altLang="ja-JP" sz="3000" b="0" i="0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m:rPr>
                          <m:sty m:val="p"/>
                        </m:rPr>
                        <a:rPr kumimoji="1" lang="en-US" altLang="ja-JP" sz="3000" b="0" i="0" smtClean="0">
                          <a:latin typeface="Cambria Math" panose="02040503050406030204" pitchFamily="18" charset="0"/>
                        </a:rPr>
                        <m:t>loss</m:t>
                      </m:r>
                    </m:oMath>
                  </m:oMathPara>
                </a14:m>
                <a:endParaRPr kumimoji="1" lang="en-US" altLang="ja-JP" sz="2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/>
                  <a:t>本研究の損失関数</a:t>
                </a:r>
                <a:endParaRPr kumimoji="1" lang="en-US" altLang="ja-JP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pHide m:val="on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  <m:sup/>
                        <m:e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ja-JP" sz="3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~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𝑞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|</m:t>
                                  </m:r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  <m:d>
                        <m:dPr>
                          <m:begChr m:val="["/>
                          <m:endChr m:val="]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ja-JP" sz="3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ja-JP" sz="3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  <m:sub>
                              <m:r>
                                <a:rPr kumimoji="1" lang="en-US" altLang="ja-JP" sz="3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𝒏</m:t>
                              </m:r>
                            </m:sub>
                          </m:sSub>
                          <m:r>
                            <a:rPr kumimoji="1" lang="en-US" altLang="ja-JP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(</m:t>
                          </m:r>
                          <m:sSup>
                            <m:sSupPr>
                              <m:ctrlPr>
                                <a:rPr kumimoji="1" lang="en-US" altLang="ja-JP" sz="3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𝒔</m:t>
                                  </m:r>
                                </m:e>
                                <m:sub>
                                  <m: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sub>
                              </m:sSub>
                            </m:e>
                            <m:sup>
                              <m:r>
                                <a:rPr kumimoji="1" lang="en-US" altLang="ja-JP" sz="3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p>
                          <m:r>
                            <a:rPr kumimoji="1" lang="en-US" altLang="ja-JP" sz="3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ja-JP" sz="3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𝒂</m:t>
                                  </m:r>
                                </m:e>
                                <m:sub>
                                  <m:r>
                                    <a:rPr kumimoji="1" lang="en-US" altLang="ja-JP" sz="3000" b="1" i="1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𝒏</m:t>
                                  </m:r>
                                </m:sub>
                              </m:sSub>
                            </m:e>
                            <m:sup>
                              <m:r>
                                <a:rPr kumimoji="1" lang="en-US" altLang="ja-JP" sz="3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𝒕</m:t>
                              </m:r>
                            </m:sup>
                          </m:sSup>
                          <m:r>
                            <a:rPr kumimoji="1" lang="en-US" altLang="ja-JP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𝒛</m:t>
                          </m:r>
                          <m:r>
                            <a:rPr kumimoji="1" lang="en-US" altLang="ja-JP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kumimoji="1" lang="ja-JP" altLang="en-US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𝝅</m:t>
                          </m:r>
                          <m:r>
                            <a:rPr kumimoji="1" lang="en-US" altLang="ja-JP" sz="3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  <m:func>
                            <m:funcPr>
                              <m:ctrlP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ja-JP" sz="3000" b="0" i="0" smtClean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kumimoji="1" lang="en-US" altLang="ja-JP" sz="3000" b="0" i="1" smtClean="0"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|</m:t>
                              </m:r>
                              <m:sSup>
                                <m:sSup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sSub>
                                    <m:sSubPr>
                                      <m:ctrlP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ja-JP" sz="3000" b="0" i="1" smtClean="0">
                                          <a:latin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kumimoji="1" lang="en-US" altLang="ja-JP" sz="3000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b>
                                  </m:sSub>
                                </m:e>
                                <m:sup>
                                  <m:r>
                                    <a:rPr kumimoji="1" lang="en-US" altLang="ja-JP" sz="3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d>
                      <m:r>
                        <a:rPr kumimoji="1" lang="en-US" altLang="ja-JP" sz="30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kumimoji="1" lang="en-US" altLang="ja-JP" sz="3000">
                          <a:latin typeface="Cambria Math" panose="02040503050406030204" pitchFamily="18" charset="0"/>
                        </a:rPr>
                        <m:t>KL</m:t>
                      </m:r>
                      <m:r>
                        <a:rPr kumimoji="1" lang="en-US" altLang="ja-JP" sz="3000">
                          <a:latin typeface="Cambria Math" panose="02040503050406030204" pitchFamily="18" charset="0"/>
                        </a:rPr>
                        <m:t>_</m:t>
                      </m:r>
                      <m:r>
                        <m:rPr>
                          <m:sty m:val="p"/>
                        </m:rPr>
                        <a:rPr kumimoji="1" lang="en-US" altLang="ja-JP" sz="3000">
                          <a:latin typeface="Cambria Math" panose="02040503050406030204" pitchFamily="18" charset="0"/>
                        </a:rPr>
                        <m:t>loss</m:t>
                      </m:r>
                    </m:oMath>
                  </m:oMathPara>
                </a14:m>
                <a:endParaRPr kumimoji="1" lang="en-US" altLang="ja-JP" sz="3000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  <m:d>
                        <m:dPr>
                          <m:ctrlP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kumimoji="1" lang="en-US" altLang="ja-JP" sz="3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kumimoji="1" lang="en-US" altLang="ja-JP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kumimoji="1" lang="en-US" altLang="ja-JP" sz="3000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sup>
                              <m:r>
                                <a:rPr kumimoji="1" lang="en-US" altLang="ja-JP" sz="3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kumimoji="1" lang="en-US" altLang="ja-JP" sz="3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kumimoji="1" lang="en-US" altLang="ja-JP" sz="30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kumimoji="1" lang="en-US" altLang="ja-JP" sz="30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ja-JP" sz="3000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kumimoji="1" lang="en-US" altLang="ja-JP" sz="3000" b="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  <m:sup>
                              <m:r>
                                <a:rPr kumimoji="1" lang="en-US" altLang="ja-JP" sz="3000" b="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kumimoji="1" lang="en-US" altLang="ja-JP" sz="3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kumimoji="1" lang="en-US" altLang="ja-JP" sz="3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en-US" altLang="ja-JP" sz="3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r>
                            <a:rPr kumimoji="1" lang="ja-JP" altLang="en-US" sz="30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</m:d>
                      <m:r>
                        <a:rPr kumimoji="1" lang="en-US" altLang="ja-JP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kumimoji="1" lang="en-US" altLang="ja-JP" sz="3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  <m:t>潜在変数</m:t>
                          </m:r>
                          <m: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の</m:t>
                          </m:r>
                          <m:r>
                            <m:rPr>
                              <m:sty m:val="p"/>
                            </m:rPr>
                            <a:rPr kumimoji="1" lang="en-US" altLang="ja-JP" sz="3000" b="0" i="0" smtClean="0">
                              <a:latin typeface="Cambria Math" panose="02040503050406030204" pitchFamily="18" charset="0"/>
                            </a:rPr>
                            <m:t>MDP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モデルで</m:t>
                          </m:r>
                          <m: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  <m:t>方策</m:t>
                          </m:r>
                          <m: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を</m:t>
                          </m:r>
                          <m: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  <m:t>使う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時の</m:t>
                          </m:r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</a:rPr>
                            <m:t>𝑠𝑎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の分布</m:t>
                          </m:r>
                        </m:num>
                        <m:den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番目の実</m:t>
                          </m:r>
                          <m:r>
                            <m:rPr>
                              <m:sty m:val="p"/>
                            </m:rPr>
                            <a:rPr kumimoji="1" lang="en-US" altLang="ja-JP" sz="3000" b="0" i="0" smtClean="0">
                              <a:latin typeface="Cambria Math" panose="02040503050406030204" pitchFamily="18" charset="0"/>
                            </a:rPr>
                            <m:t>MDP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で事前収集したデータの</m:t>
                          </m:r>
                          <m: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𝑠𝑎</m:t>
                          </m:r>
                          <m:r>
                            <a:rPr kumimoji="1" lang="ja-JP" altLang="en-US" sz="3000" i="1">
                              <a:latin typeface="Cambria Math" panose="02040503050406030204" pitchFamily="18" charset="0"/>
                            </a:rPr>
                            <m:t>の分布</m:t>
                          </m:r>
                        </m:den>
                      </m:f>
                    </m:oMath>
                  </m:oMathPara>
                </a14:m>
                <a:endParaRPr kumimoji="1" lang="en-US" altLang="ja-JP" sz="3000" dirty="0">
                  <a:solidFill>
                    <a:schemeClr val="tx1"/>
                  </a:solidFill>
                </a:endParaRPr>
              </a:p>
              <a:p>
                <a:endParaRPr kumimoji="1" lang="en-US" altLang="ja-JP" sz="2000" dirty="0"/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/>
                  <a:t>今回（</a:t>
                </a:r>
                <a:r>
                  <a:rPr kumimoji="1" lang="en-US" altLang="ja-JP" sz="3000" dirty="0"/>
                  <a:t>IBIS2022</a:t>
                </a:r>
                <a:r>
                  <a:rPr kumimoji="1" lang="ja-JP" altLang="en-US" sz="3000" dirty="0"/>
                  <a:t>）の実装方法</a:t>
                </a:r>
                <a:endParaRPr kumimoji="1" lang="en-US" altLang="ja-JP" sz="30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>
                    <a:ea typeface="Cambria Math" panose="02040503050406030204" pitchFamily="18" charset="0"/>
                  </a:rPr>
                  <a:t>エンコーダ</a:t>
                </a:r>
                <a14:m>
                  <m:oMath xmlns:m="http://schemas.openxmlformats.org/officeDocument/2006/math">
                    <m:r>
                      <a:rPr kumimoji="1" lang="en-US" altLang="ja-JP" sz="3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kumimoji="1" lang="en-US" altLang="ja-JP" sz="3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ja-JP" sz="3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kumimoji="1" lang="en-US" altLang="ja-JP" sz="3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kumimoji="1" lang="ja-JP" altLang="en-US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kumimoji="1" lang="ja-JP" altLang="en-US" sz="3000" dirty="0"/>
                  <a:t>順列不変ネット＋</a:t>
                </a:r>
                <a:r>
                  <a:rPr kumimoji="1" lang="en-US" altLang="ja-JP" sz="3000" dirty="0"/>
                  <a:t>MLP</a:t>
                </a:r>
                <a:r>
                  <a:rPr kumimoji="1" lang="ja-JP" altLang="en-US" sz="3000" dirty="0"/>
                  <a:t>で正規分布表現、デコーダ</a:t>
                </a:r>
                <a14:m>
                  <m:oMath xmlns:m="http://schemas.openxmlformats.org/officeDocument/2006/math"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kumimoji="1" lang="en-US" altLang="ja-JP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ja-JP" sz="3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3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kumimoji="1" lang="en-US" altLang="ja-JP" sz="30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  <m:sup>
                        <m:r>
                          <a:rPr kumimoji="1" lang="en-US" altLang="ja-JP" sz="30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kumimoji="1" lang="en-US" altLang="ja-JP" sz="30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|</m:t>
                    </m:r>
                    <m:sSup>
                      <m:sSupPr>
                        <m:ctrlPr>
                          <a:rPr kumimoji="1" lang="en-US" altLang="ja-JP" sz="3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  <m:sup>
                        <m:r>
                          <a:rPr kumimoji="1" lang="en-US" altLang="ja-JP" sz="30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kumimoji="1" lang="en-US" altLang="ja-JP" sz="3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30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  <m:sup>
                        <m:r>
                          <a:rPr kumimoji="1" lang="en-US" altLang="ja-JP" sz="3000" i="1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kumimoji="1" lang="en-US" altLang="ja-JP" sz="30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kumimoji="1" lang="ja-JP" altLang="en-US" sz="3000" i="1">
                        <a:latin typeface="Cambria Math" panose="02040503050406030204" pitchFamily="18" charset="0"/>
                      </a:rPr>
                      <m:t>：</m:t>
                    </m:r>
                  </m:oMath>
                </a14:m>
                <a:r>
                  <a:rPr kumimoji="1" lang="en-US" altLang="ja-JP" sz="3000" dirty="0"/>
                  <a:t>MLP</a:t>
                </a:r>
                <a:r>
                  <a:rPr kumimoji="1" lang="ja-JP" altLang="en-US" sz="3000" dirty="0"/>
                  <a:t>で正規分布表現</a:t>
                </a:r>
                <a:endParaRPr kumimoji="1" lang="en-US" altLang="ja-JP" sz="3000" b="0" dirty="0">
                  <a:solidFill>
                    <a:schemeClr val="tx1"/>
                  </a:solidFill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b="0" dirty="0">
                    <a:solidFill>
                      <a:schemeClr val="tx1"/>
                    </a:solidFill>
                  </a:rPr>
                  <a:t>重要度重みの推定（密度比メタ学習）</a:t>
                </a:r>
                <a:endParaRPr kumimoji="1" lang="en-US" altLang="ja-JP" sz="3000" dirty="0"/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3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3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ja-JP" sz="3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d>
                      <m:dPr>
                        <m:ctrlPr>
                          <a:rPr kumimoji="1" lang="en-US" altLang="ja-JP" sz="30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sz="3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3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30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kumimoji="1" lang="en-US" altLang="ja-JP" sz="30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3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kumimoji="1" lang="en-US" altLang="ja-JP" sz="3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kumimoji="1" lang="en-US" altLang="ja-JP" sz="3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30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30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kumimoji="1" lang="en-US" altLang="ja-JP" sz="3000" b="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3000" b="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kumimoji="1" lang="en-US" altLang="ja-JP" sz="3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ja-JP" sz="3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kumimoji="1" lang="en-US" altLang="ja-JP" sz="3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  <m:r>
                          <a:rPr kumimoji="1" lang="ja-JP" altLang="en-US" sz="3000" b="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</m:d>
                    <m:r>
                      <a:rPr kumimoji="1" lang="en-US" altLang="ja-JP" sz="3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a:rPr kumimoji="1" lang="en-US" altLang="ja-JP" sz="30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</m:t>
                    </m:r>
                    <m:d>
                      <m:dPr>
                        <m:ctrlPr>
                          <a:rPr kumimoji="1" lang="en-US" altLang="ja-JP" sz="3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kumimoji="1" lang="en-US" altLang="ja-JP" sz="3000" i="1">
                            <a:latin typeface="Cambria Math" panose="02040503050406030204" pitchFamily="18" charset="0"/>
                          </a:rPr>
                          <m:t>,</m:t>
                        </m:r>
                        <m:sSup>
                          <m:sSupPr>
                            <m:ctrlP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kumimoji="1" lang="en-US" altLang="ja-JP" sz="30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  <m:sup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p>
                        </m:sSup>
                        <m:r>
                          <a:rPr kumimoji="1" lang="en-US" altLang="ja-JP" sz="30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kumimoji="1" lang="en-US" altLang="ja-JP" sz="30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kumimoji="1" lang="en-US" altLang="ja-JP" sz="30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kumimoji="1" lang="en-US" altLang="ja-JP" sz="3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ja-JP" sz="3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𝑔</m:t>
                            </m:r>
                          </m:e>
                          <m:sub>
                            <m:r>
                              <a:rPr kumimoji="1" lang="en-US" altLang="ja-JP" sz="3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kumimoji="1" lang="ja-JP" altLang="en-US" sz="3000" dirty="0"/>
                  <a:t>とモデル化（</a:t>
                </a:r>
                <a:r>
                  <a:rPr kumimoji="1" lang="en-US" altLang="ja-JP" sz="30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ja-JP" altLang="en-US" sz="3000" dirty="0"/>
                  <a:t>は正規分布</a:t>
                </a:r>
                <a14:m>
                  <m:oMath xmlns:m="http://schemas.openxmlformats.org/officeDocument/2006/math"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𝑞</m:t>
                    </m:r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𝑧</m:t>
                    </m:r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kumimoji="1" lang="en-US" altLang="ja-JP" sz="3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kumimoji="1" lang="en-US" altLang="ja-JP" sz="3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kumimoji="1" lang="ja-JP" altLang="en-US" sz="3000" dirty="0"/>
                  <a:t>のパラメータ）</a:t>
                </a:r>
                <a:endParaRPr kumimoji="1" lang="en-US" altLang="ja-JP" sz="3000" dirty="0"/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/>
                  <a:t>分母：オフラインデータ、分子：シミュレーションデータ、損失関数：ロジスティック回帰損失</a:t>
                </a:r>
                <a:endParaRPr kumimoji="1" lang="en-US" altLang="ja-JP" sz="30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r>
                  <a:rPr kumimoji="1" lang="ja-JP" altLang="en-US" sz="3000" dirty="0"/>
                  <a:t>勾配計算の近似簡略化</a:t>
                </a:r>
                <a:endParaRPr kumimoji="1" lang="en-US" altLang="ja-JP" sz="30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1" lang="en-US" altLang="ja-JP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kumimoji="1" lang="en-US" altLang="ja-JP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[</m:t>
                      </m:r>
                      <m:r>
                        <a:rPr kumimoji="1" lang="en-US" altLang="ja-JP" sz="3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</m:e>
                      </m:d>
                      <m:func>
                        <m:funcPr>
                          <m:ctrlP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ja-JP" sz="3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</m:e>
                      </m:func>
                      <m:r>
                        <a:rPr kumimoji="1" lang="en-US" altLang="ja-JP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]=</m:t>
                      </m:r>
                      <m:r>
                        <a:rPr kumimoji="1" lang="en-US" altLang="ja-JP" sz="3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</m:t>
                      </m:r>
                      <m:d>
                        <m:dPr>
                          <m:ctrlP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kumimoji="1" lang="en-US" altLang="ja-JP" sz="3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</m:e>
                      </m:d>
                      <m:r>
                        <a:rPr kumimoji="1" lang="en-US" altLang="ja-JP" sz="3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</m:t>
                      </m:r>
                      <m:r>
                        <m:rPr>
                          <m:sty m:val="p"/>
                        </m:rPr>
                        <a:rPr kumimoji="1" lang="en-US" altLang="ja-JP" sz="3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func>
                        <m:funcPr>
                          <m:ctrlP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ja-JP" sz="3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</m:e>
                      </m:func>
                      <m:r>
                        <a:rPr kumimoji="1" lang="en-US" altLang="ja-JP" sz="3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kumimoji="1" lang="en-US" altLang="ja-JP" sz="3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𝑝</m:t>
                          </m:r>
                          <m:d>
                            <m:dPr>
                              <m:ctrlP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ja-JP" sz="30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</m:e>
                          </m:d>
                          <m:r>
                            <m:rPr>
                              <m:sty m:val="p"/>
                            </m:rPr>
                            <a:rPr kumimoji="1" lang="en-US" altLang="ja-JP" sz="3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∇</m:t>
                          </m:r>
                          <m:func>
                            <m:funcPr>
                              <m:ctrlPr>
                                <a:rPr kumimoji="1" lang="en-US" altLang="ja-JP" sz="30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kumimoji="1" lang="en-US" altLang="ja-JP" sz="300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𝑠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𝑎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;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kumimoji="1" lang="ja-JP" altLang="en-US" sz="3000" i="1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kumimoji="1" lang="en-US" altLang="ja-JP" sz="3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func>
                        </m:e>
                      </m:func>
                      <m:r>
                        <a:rPr kumimoji="1" lang="en-US" altLang="ja-JP" sz="30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kumimoji="1" lang="en-US" altLang="ja-JP" sz="3000" dirty="0"/>
              </a:p>
              <a:p>
                <a:endParaRPr kumimoji="1" lang="en-US" altLang="ja-JP" sz="2000" dirty="0"/>
              </a:p>
              <a:p>
                <a:r>
                  <a:rPr kumimoji="1" lang="ja-JP" altLang="en-US" sz="3000" dirty="0"/>
                  <a:t>　　だが第二項を無視　←　事前検討（重み付最尤推定）は有効だった</a:t>
                </a:r>
                <a:r>
                  <a:rPr kumimoji="1" lang="en-US" altLang="ja-JP" sz="3000" dirty="0"/>
                  <a:t>[2]</a:t>
                </a:r>
                <a:r>
                  <a:rPr kumimoji="1" lang="ja-JP" altLang="en-US" sz="3000" dirty="0"/>
                  <a:t>ので、今回（重み付変分推論）も有効と期待</a:t>
                </a:r>
                <a:endParaRPr kumimoji="1" lang="en-US" altLang="ja-JP" sz="3000" dirty="0"/>
              </a:p>
            </p:txBody>
          </p:sp>
        </mc:Choice>
        <mc:Fallback xmlns="">
          <p:sp>
            <p:nvSpPr>
              <p:cNvPr id="21" name="テキスト ボックス 20">
                <a:extLst>
                  <a:ext uri="{FF2B5EF4-FFF2-40B4-BE49-F238E27FC236}">
                    <a16:creationId xmlns:a16="http://schemas.microsoft.com/office/drawing/2014/main" id="{92803164-0F28-B7D9-7F8D-7D4D02A1FA6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7035" y="6628846"/>
                <a:ext cx="20543558" cy="8709820"/>
              </a:xfrm>
              <a:prstGeom prst="rect">
                <a:avLst/>
              </a:prstGeom>
              <a:blipFill>
                <a:blip r:embed="rId2"/>
                <a:stretch>
                  <a:fillRect l="-593" t="-910" r="-3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8" name="図 27">
            <a:extLst>
              <a:ext uri="{FF2B5EF4-FFF2-40B4-BE49-F238E27FC236}">
                <a16:creationId xmlns:a16="http://schemas.microsoft.com/office/drawing/2014/main" id="{49221D26-B51C-CAFD-AC5E-BEEF61E5C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761" y="19410708"/>
            <a:ext cx="8279941" cy="4549599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AA011594-73B3-9DA3-F0D2-4CC89ADC5FD1}"/>
              </a:ext>
            </a:extLst>
          </p:cNvPr>
          <p:cNvSpPr txBox="1"/>
          <p:nvPr/>
        </p:nvSpPr>
        <p:spPr>
          <a:xfrm>
            <a:off x="587035" y="16516177"/>
            <a:ext cx="20543558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倒立振子タスクにおける方策挙動予測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メタ</a:t>
            </a:r>
            <a:r>
              <a:rPr kumimoji="1" lang="en-US" altLang="ja-JP" sz="3000" dirty="0"/>
              <a:t>RL</a:t>
            </a:r>
            <a:r>
              <a:rPr kumimoji="1" lang="ja-JP" altLang="en-US" sz="3000" dirty="0"/>
              <a:t>環境：</a:t>
            </a:r>
            <a:r>
              <a:rPr kumimoji="1" lang="en-US" altLang="ja-JP" sz="3000" dirty="0"/>
              <a:t> s=</a:t>
            </a:r>
            <a:r>
              <a:rPr kumimoji="1" lang="ja-JP" altLang="en-US" sz="3000" dirty="0"/>
              <a:t>（角度、角速度）、</a:t>
            </a:r>
            <a:r>
              <a:rPr kumimoji="1" lang="en-US" altLang="ja-JP" sz="3000" dirty="0"/>
              <a:t>a=</a:t>
            </a:r>
            <a:r>
              <a:rPr kumimoji="1" lang="ja-JP" altLang="en-US" sz="3000" dirty="0"/>
              <a:t>トルク、変動</a:t>
            </a:r>
            <a:r>
              <a:rPr kumimoji="1" lang="en-US" altLang="ja-JP" sz="3000" dirty="0"/>
              <a:t>=</a:t>
            </a:r>
            <a:r>
              <a:rPr kumimoji="1" lang="ja-JP" altLang="en-US" sz="3000" dirty="0"/>
              <a:t>粘性摩擦係数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ターゲット方策：粘性摩擦ゼロのの最適方策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オフラインデータ：</a:t>
            </a:r>
            <a:r>
              <a:rPr kumimoji="1" lang="en-US" altLang="ja-JP" sz="3000" dirty="0"/>
              <a:t>100</a:t>
            </a:r>
            <a:r>
              <a:rPr kumimoji="1" lang="ja-JP" altLang="en-US" sz="3000" dirty="0"/>
              <a:t>個の変動する実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でランダム方策で事前収集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3000" dirty="0"/>
              <a:t>80</a:t>
            </a:r>
            <a:r>
              <a:rPr kumimoji="1" lang="ja-JP" altLang="en-US" sz="3000" dirty="0"/>
              <a:t>個の実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データを訓練用、</a:t>
            </a:r>
            <a:r>
              <a:rPr kumimoji="1" lang="en-US" altLang="ja-JP" sz="3000" dirty="0"/>
              <a:t>20</a:t>
            </a:r>
            <a:r>
              <a:rPr kumimoji="1" lang="ja-JP" altLang="en-US" sz="3000" dirty="0"/>
              <a:t>個の実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データを検証用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3000" dirty="0"/>
          </a:p>
        </p:txBody>
      </p:sp>
      <p:pic>
        <p:nvPicPr>
          <p:cNvPr id="34" name="図 33">
            <a:extLst>
              <a:ext uri="{FF2B5EF4-FFF2-40B4-BE49-F238E27FC236}">
                <a16:creationId xmlns:a16="http://schemas.microsoft.com/office/drawing/2014/main" id="{3DA99BC8-2F15-621F-0AC5-B32441F74D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9612" y="15610166"/>
            <a:ext cx="5206677" cy="2841762"/>
          </a:xfrm>
          <a:prstGeom prst="rect">
            <a:avLst/>
          </a:prstGeom>
        </p:spPr>
      </p:pic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ACC88040-28DA-352A-65BA-24CB2FD29621}"/>
              </a:ext>
            </a:extLst>
          </p:cNvPr>
          <p:cNvSpPr txBox="1"/>
          <p:nvPr/>
        </p:nvSpPr>
        <p:spPr>
          <a:xfrm>
            <a:off x="17044332" y="15767623"/>
            <a:ext cx="4027064" cy="4770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500" dirty="0"/>
              <a:t>目に見えて外れている</a:t>
            </a:r>
            <a:r>
              <a:rPr kumimoji="1" lang="en-US" altLang="ja-JP" sz="2500" dirty="0"/>
              <a:t>MDP</a:t>
            </a:r>
            <a:endParaRPr kumimoji="1" lang="ja-JP" altLang="en-US" sz="2500" dirty="0"/>
          </a:p>
        </p:txBody>
      </p:sp>
      <p:pic>
        <p:nvPicPr>
          <p:cNvPr id="37" name="図 36">
            <a:extLst>
              <a:ext uri="{FF2B5EF4-FFF2-40B4-BE49-F238E27FC236}">
                <a16:creationId xmlns:a16="http://schemas.microsoft.com/office/drawing/2014/main" id="{539EBDA0-CCF2-105E-4B1B-845FA412AD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9336" y="19401033"/>
            <a:ext cx="8279941" cy="4513972"/>
          </a:xfrm>
          <a:prstGeom prst="rect">
            <a:avLst/>
          </a:prstGeom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9BA1AD4A-0F68-B0FC-FA26-1BF3D800E722}"/>
              </a:ext>
            </a:extLst>
          </p:cNvPr>
          <p:cNvSpPr txBox="1"/>
          <p:nvPr/>
        </p:nvSpPr>
        <p:spPr>
          <a:xfrm>
            <a:off x="13959612" y="18568020"/>
            <a:ext cx="5955476" cy="553998"/>
          </a:xfrm>
          <a:prstGeom prst="rect">
            <a:avLst/>
          </a:prstGeom>
          <a:noFill/>
          <a:ln w="28575">
            <a:solidFill>
              <a:schemeClr val="tx1"/>
            </a:solidFill>
            <a:prstDash val="lgDash"/>
          </a:ln>
        </p:spPr>
        <p:txBody>
          <a:bodyPr wrap="none" rtlCol="0">
            <a:spAutoFit/>
          </a:bodyPr>
          <a:lstStyle/>
          <a:p>
            <a:r>
              <a:rPr kumimoji="1" lang="ja-JP" altLang="en-US" sz="3000" dirty="0"/>
              <a:t>横軸：粘性係数、縦軸：潜在変数</a:t>
            </a: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5BA8FA0D-4A45-109D-228E-43B091604980}"/>
              </a:ext>
            </a:extLst>
          </p:cNvPr>
          <p:cNvSpPr txBox="1"/>
          <p:nvPr/>
        </p:nvSpPr>
        <p:spPr>
          <a:xfrm>
            <a:off x="3558214" y="24141289"/>
            <a:ext cx="14953132" cy="1938992"/>
          </a:xfrm>
          <a:prstGeom prst="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方策挙動予測図</a:t>
            </a:r>
            <a:endParaRPr kumimoji="1" lang="en-US" altLang="ja-JP" sz="3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横軸：角速度、縦軸：角速度</a:t>
            </a:r>
            <a:endParaRPr kumimoji="1" lang="en-US" altLang="ja-JP" sz="3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色線：通常の</a:t>
            </a:r>
            <a:r>
              <a:rPr kumimoji="1" lang="en-US" altLang="ja-JP" sz="3000" dirty="0"/>
              <a:t>VAE</a:t>
            </a:r>
            <a:r>
              <a:rPr kumimoji="1" lang="ja-JP" altLang="en-US" sz="3000" dirty="0"/>
              <a:t>による予測（左図）と本研究による予測（右図）</a:t>
            </a:r>
            <a:endParaRPr kumimoji="1" lang="en-US" altLang="ja-JP" sz="3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黒マーカ：事前収集と同じ実</a:t>
            </a:r>
            <a:r>
              <a:rPr kumimoji="1" lang="en-US" altLang="ja-JP" sz="3000" dirty="0"/>
              <a:t>MDP</a:t>
            </a:r>
            <a:r>
              <a:rPr kumimoji="1" lang="ja-JP" altLang="en-US" sz="3000" dirty="0"/>
              <a:t>におけるターゲット方策の挙動（つまり真値）</a:t>
            </a:r>
            <a:endParaRPr kumimoji="1" lang="en-US" altLang="ja-JP" sz="3000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486C7C0-18BE-15D3-62A9-67B23BB3FA1B}"/>
              </a:ext>
            </a:extLst>
          </p:cNvPr>
          <p:cNvSpPr txBox="1"/>
          <p:nvPr/>
        </p:nvSpPr>
        <p:spPr>
          <a:xfrm>
            <a:off x="587035" y="27610455"/>
            <a:ext cx="20543558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通常</a:t>
            </a:r>
            <a:r>
              <a:rPr kumimoji="1" lang="en-US" altLang="ja-JP" sz="3000" dirty="0"/>
              <a:t>VAE</a:t>
            </a:r>
            <a:r>
              <a:rPr kumimoji="1" lang="ja-JP" altLang="en-US" sz="3000" dirty="0"/>
              <a:t>・本研究手法（今回実装）が両方とも失敗する例も多い（ベースとなる</a:t>
            </a:r>
            <a:r>
              <a:rPr kumimoji="1" lang="en-US" altLang="ja-JP" sz="3000" dirty="0"/>
              <a:t>VAE</a:t>
            </a:r>
            <a:r>
              <a:rPr kumimoji="1" lang="ja-JP" altLang="en-US" sz="3000" dirty="0"/>
              <a:t>、その実装が良くない？）</a:t>
            </a:r>
            <a:endParaRPr kumimoji="1" lang="en-US" altLang="ja-JP" sz="30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最初の反復でデコーダがほぼ推定できていないと失敗（謎</a:t>
            </a:r>
            <a:r>
              <a:rPr kumimoji="1" lang="en-US" altLang="ja-JP" sz="3000" dirty="0"/>
              <a:t>1</a:t>
            </a:r>
            <a:r>
              <a:rPr kumimoji="1" lang="ja-JP" altLang="en-US" sz="3000" dirty="0"/>
              <a:t>） 、パラメータを増やして悪化する事がある（謎</a:t>
            </a:r>
            <a:r>
              <a:rPr kumimoji="1" lang="en-US" altLang="ja-JP" sz="3000" dirty="0"/>
              <a:t>2</a:t>
            </a:r>
            <a:r>
              <a:rPr kumimoji="1" lang="ja-JP" altLang="en-US" sz="3000" dirty="0"/>
              <a:t>）</a:t>
            </a:r>
            <a:endParaRPr kumimoji="1" lang="en-US" altLang="ja-JP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3000" dirty="0"/>
              <a:t>メタ</a:t>
            </a:r>
            <a:r>
              <a:rPr kumimoji="1" lang="en-US" altLang="ja-JP" sz="3000" dirty="0"/>
              <a:t>RL</a:t>
            </a:r>
            <a:r>
              <a:rPr kumimoji="1" lang="ja-JP" altLang="en-US" sz="3000" dirty="0"/>
              <a:t>関係無く、</a:t>
            </a:r>
            <a:r>
              <a:rPr kumimoji="1" lang="en-US" altLang="ja-JP" sz="3000" dirty="0"/>
              <a:t>VAE×</a:t>
            </a:r>
            <a:r>
              <a:rPr kumimoji="1" lang="ja-JP" altLang="en-US" sz="3000" dirty="0"/>
              <a:t>データ密度比で重要度重み付け、という研究をまず知りたい（現状はこの時点で手探り）</a:t>
            </a:r>
            <a:endParaRPr kumimoji="1" lang="en-US" altLang="ja-JP" sz="3000" dirty="0"/>
          </a:p>
          <a:p>
            <a:endParaRPr kumimoji="1" lang="en-US" altLang="ja-JP" sz="2500" dirty="0"/>
          </a:p>
          <a:p>
            <a:r>
              <a:rPr kumimoji="1" lang="en-US" altLang="ja-JP" sz="2500" dirty="0"/>
              <a:t>[1] </a:t>
            </a:r>
            <a:r>
              <a:rPr kumimoji="1" lang="en-US" altLang="ja-JP" sz="2500" dirty="0" err="1"/>
              <a:t>Rakelly</a:t>
            </a:r>
            <a:r>
              <a:rPr kumimoji="1" lang="en-US" altLang="ja-JP" sz="2500" dirty="0"/>
              <a:t> et al., </a:t>
            </a:r>
            <a:r>
              <a:rPr kumimoji="1" lang="en-US" altLang="ja-JP" sz="2500" dirty="0" err="1"/>
              <a:t>Zintgraf</a:t>
            </a:r>
            <a:r>
              <a:rPr kumimoji="1" lang="en-US" altLang="ja-JP" sz="2500" dirty="0"/>
              <a:t> et al., </a:t>
            </a:r>
            <a:r>
              <a:rPr kumimoji="1" lang="en-US" altLang="ja-JP" sz="2500" dirty="0" err="1"/>
              <a:t>VariBAD</a:t>
            </a:r>
            <a:r>
              <a:rPr kumimoji="1" lang="en-US" altLang="ja-JP" sz="2500" dirty="0"/>
              <a:t>: A Very Good Method for Bayes-Adaptive Deep RL via Meta-Learning, 2020.</a:t>
            </a:r>
          </a:p>
          <a:p>
            <a:r>
              <a:rPr kumimoji="1" lang="en-US" altLang="ja-JP" sz="2500" dirty="0"/>
              <a:t>[2] </a:t>
            </a:r>
            <a:r>
              <a:rPr kumimoji="1" lang="en-US" altLang="ja-JP" sz="2500" dirty="0" err="1"/>
              <a:t>Hishinuma</a:t>
            </a:r>
            <a:r>
              <a:rPr kumimoji="1" lang="en-US" altLang="ja-JP" sz="2500" dirty="0"/>
              <a:t> and </a:t>
            </a:r>
            <a:r>
              <a:rPr kumimoji="1" lang="en-US" altLang="ja-JP" sz="2500" dirty="0" err="1"/>
              <a:t>Senda</a:t>
            </a:r>
            <a:r>
              <a:rPr kumimoji="1" lang="en-US" altLang="ja-JP" sz="2500" dirty="0"/>
              <a:t>, Weighted model estimation for offline model-based reinforcement learning, 2021.</a:t>
            </a:r>
          </a:p>
        </p:txBody>
      </p: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6C4E1F09-CDA2-35F9-487E-B963B3770F56}"/>
              </a:ext>
            </a:extLst>
          </p:cNvPr>
          <p:cNvCxnSpPr>
            <a:cxnSpLocks/>
          </p:cNvCxnSpPr>
          <p:nvPr/>
        </p:nvCxnSpPr>
        <p:spPr>
          <a:xfrm flipH="1">
            <a:off x="16418740" y="16244677"/>
            <a:ext cx="625592" cy="16040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9C2F42A9-9940-B12A-CB53-C3621E5E1C19}"/>
              </a:ext>
            </a:extLst>
          </p:cNvPr>
          <p:cNvCxnSpPr>
            <a:cxnSpLocks/>
          </p:cNvCxnSpPr>
          <p:nvPr/>
        </p:nvCxnSpPr>
        <p:spPr>
          <a:xfrm flipH="1">
            <a:off x="15132106" y="16237162"/>
            <a:ext cx="1912226" cy="36935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7551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1008</TotalTime>
  <Words>562</Words>
  <Application>Microsoft Office PowerPoint</Application>
  <PresentationFormat>ユーザー設定</PresentationFormat>
  <Paragraphs>52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菱沼 徹</dc:creator>
  <cp:lastModifiedBy>菱沼 徹</cp:lastModifiedBy>
  <cp:revision>19</cp:revision>
  <dcterms:created xsi:type="dcterms:W3CDTF">2022-11-06T01:33:34Z</dcterms:created>
  <dcterms:modified xsi:type="dcterms:W3CDTF">2022-11-06T18:24:34Z</dcterms:modified>
</cp:coreProperties>
</file>

<file path=docProps/thumbnail.jpeg>
</file>